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65" r:id="rId4"/>
    <p:sldId id="258" r:id="rId5"/>
    <p:sldId id="261" r:id="rId6"/>
    <p:sldId id="259" r:id="rId7"/>
    <p:sldId id="262" r:id="rId8"/>
    <p:sldId id="263" r:id="rId9"/>
    <p:sldId id="260" r:id="rId10"/>
    <p:sldId id="267" r:id="rId11"/>
    <p:sldId id="266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4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21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4.8466289370078741E-2"/>
          <c:y val="0.14577813315251226"/>
          <c:w val="0.87261958661417327"/>
          <c:h val="0.8063614911137148"/>
        </c:manualLayout>
      </c:layout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Sheet1!$A$2:$A$6</c:f>
              <c:strCache>
                <c:ptCount val="5"/>
                <c:pt idx="0">
                  <c:v>五星</c:v>
                </c:pt>
                <c:pt idx="1">
                  <c:v>四星</c:v>
                </c:pt>
                <c:pt idx="2">
                  <c:v>三星</c:v>
                </c:pt>
                <c:pt idx="3">
                  <c:v>二星</c:v>
                </c:pt>
                <c:pt idx="4">
                  <c:v>一星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242</c:v>
                </c:pt>
                <c:pt idx="1">
                  <c:v>20</c:v>
                </c:pt>
                <c:pt idx="2">
                  <c:v>9</c:v>
                </c:pt>
                <c:pt idx="3">
                  <c:v>1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78-4BF2-912D-ED8A77F76AF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Sheet1!$A$2:$A$6</c:f>
              <c:strCache>
                <c:ptCount val="5"/>
                <c:pt idx="0">
                  <c:v>五星</c:v>
                </c:pt>
                <c:pt idx="1">
                  <c:v>四星</c:v>
                </c:pt>
                <c:pt idx="2">
                  <c:v>三星</c:v>
                </c:pt>
                <c:pt idx="3">
                  <c:v>二星</c:v>
                </c:pt>
                <c:pt idx="4">
                  <c:v>一星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EF78-4BF2-912D-ED8A77F76AF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列2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Sheet1!$A$2:$A$6</c:f>
              <c:strCache>
                <c:ptCount val="5"/>
                <c:pt idx="0">
                  <c:v>五星</c:v>
                </c:pt>
                <c:pt idx="1">
                  <c:v>四星</c:v>
                </c:pt>
                <c:pt idx="2">
                  <c:v>三星</c:v>
                </c:pt>
                <c:pt idx="3">
                  <c:v>二星</c:v>
                </c:pt>
                <c:pt idx="4">
                  <c:v>一星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EF78-4BF2-912D-ED8A77F76A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732123871"/>
        <c:axId val="732189887"/>
        <c:axId val="1001123599"/>
      </c:bar3DChart>
      <c:catAx>
        <c:axId val="7321238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32189887"/>
        <c:crosses val="autoZero"/>
        <c:auto val="1"/>
        <c:lblAlgn val="ctr"/>
        <c:lblOffset val="100"/>
        <c:noMultiLvlLbl val="0"/>
      </c:catAx>
      <c:valAx>
        <c:axId val="7321898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32123871"/>
        <c:crosses val="autoZero"/>
        <c:crossBetween val="between"/>
      </c:valAx>
      <c:serAx>
        <c:axId val="1001123599"/>
        <c:scaling>
          <c:orientation val="minMax"/>
        </c:scaling>
        <c:delete val="1"/>
        <c:axPos val="b"/>
        <c:majorTickMark val="none"/>
        <c:minorTickMark val="none"/>
        <c:tickLblPos val="nextTo"/>
        <c:crossAx val="732189887"/>
        <c:crosses val="autoZero"/>
      </c:ser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9/1/2019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9/1/2019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9/1/2019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9/1/2019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9/1/2019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9/1/2019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chart" Target="../charts/chart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ai.hass.live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483EE3-8322-4527-BE11-BCA926C50E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人工智能课程汇报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479E9AD-7154-414B-954A-61AC15F990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教育机器人工程中心 </a:t>
            </a:r>
            <a:endParaRPr lang="en-US" altLang="zh-CN" dirty="0"/>
          </a:p>
          <a:p>
            <a:r>
              <a:rPr lang="en-US" altLang="zh-CN" dirty="0"/>
              <a:t>190901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6598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ABA0FD-319C-4151-8B53-9FE5FC0AE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452FB83-3D56-4FBF-B1D0-7E6AAC35A5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919" y="37607"/>
            <a:ext cx="4715969" cy="306848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D3D6C24-9D70-4D2E-B602-546A67D16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926" y="456453"/>
            <a:ext cx="5621216" cy="306848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1591B34-8F93-409A-A6E3-86C4DE6AF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919" y="3149400"/>
            <a:ext cx="4088262" cy="36533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7E85DE6-D897-43C9-90DD-4C0C52D28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2417" y="3482631"/>
            <a:ext cx="4199237" cy="298687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3112303-71B4-466F-B240-B64B771F0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5627" y="3524935"/>
            <a:ext cx="3025900" cy="1277602"/>
          </a:xfrm>
          <a:prstGeom prst="rect">
            <a:avLst/>
          </a:prstGeom>
        </p:spPr>
      </p:pic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0C6FB5EB-214C-427A-815D-F213E314F6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7615805"/>
              </p:ext>
            </p:extLst>
          </p:nvPr>
        </p:nvGraphicFramePr>
        <p:xfrm>
          <a:off x="3725757" y="37607"/>
          <a:ext cx="8128000" cy="7016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298064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FB4D6F-8717-47F5-9B74-39F08055E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试用评价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55330B-B68E-48EF-955A-4A1D14A66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363" y="237943"/>
            <a:ext cx="7315200" cy="487614"/>
          </a:xfrm>
        </p:spPr>
        <p:txBody>
          <a:bodyPr>
            <a:normAutofit/>
          </a:bodyPr>
          <a:lstStyle/>
          <a:p>
            <a:r>
              <a:rPr lang="zh-CN" altLang="en-US" dirty="0"/>
              <a:t>初中开发科学实践课程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90082B5-E902-4EAB-BD42-7AAD93ADC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757505"/>
            <a:ext cx="6890763" cy="576256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DAD8AAA-89E8-4B81-BF61-7C1E3C096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352" y="0"/>
            <a:ext cx="1325221" cy="6858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A2BD467-C0E7-41B6-8241-288CBF31E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5457" y="0"/>
            <a:ext cx="13252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17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8A23A5-76D3-42DD-A1E6-3AC72ABE7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试用评价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DD22115-0655-4481-83D6-7BA88248CA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4372" y="795131"/>
            <a:ext cx="6811616" cy="5108713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3E35E92-FFCC-4BFE-AB19-C728B33C6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371" y="795131"/>
            <a:ext cx="6811617" cy="510871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E1137A2-3917-4E08-9F46-323E58D7F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4369" y="795131"/>
            <a:ext cx="6811615" cy="539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13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95B665-E98E-4A60-A1D5-B5C7059D1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课程概述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F91E52-86FA-4CFD-B6E7-3B4F93115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本项目包含一个在线文档（</a:t>
            </a:r>
            <a:r>
              <a:rPr lang="en-US" altLang="zh-CN" dirty="0">
                <a:hlinkClick r:id="rId2"/>
              </a:rPr>
              <a:t>https://ai.hass.live</a:t>
            </a:r>
            <a:r>
              <a:rPr lang="zh-CN" altLang="en-US" dirty="0"/>
              <a:t>）以及配套的教学材料（</a:t>
            </a:r>
            <a:r>
              <a:rPr lang="en-US" altLang="zh-CN" dirty="0"/>
              <a:t>PPT</a:t>
            </a:r>
            <a:r>
              <a:rPr lang="zh-CN" altLang="en-US" dirty="0"/>
              <a:t>、教案、学习单），目前共计</a:t>
            </a:r>
            <a:r>
              <a:rPr lang="en-US" altLang="zh-CN" dirty="0"/>
              <a:t>6</a:t>
            </a:r>
            <a:r>
              <a:rPr lang="zh-CN" altLang="en-US" dirty="0"/>
              <a:t>章</a:t>
            </a:r>
            <a:r>
              <a:rPr lang="en-US" altLang="zh-CN" dirty="0"/>
              <a:t>24</a:t>
            </a:r>
            <a:r>
              <a:rPr lang="zh-CN" altLang="en-US" dirty="0"/>
              <a:t>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在师大二附中试用后将会精简为</a:t>
            </a:r>
            <a:r>
              <a:rPr lang="en-US" altLang="zh-CN" dirty="0"/>
              <a:t>16</a:t>
            </a:r>
            <a:r>
              <a:rPr lang="zh-CN" altLang="en-US" dirty="0"/>
              <a:t>课时的优质课程内容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包含</a:t>
            </a:r>
            <a:r>
              <a:rPr lang="en-US" altLang="zh-CN" dirty="0"/>
              <a:t>6</a:t>
            </a:r>
            <a:r>
              <a:rPr lang="zh-CN" altLang="en-US" dirty="0"/>
              <a:t>个有所关联、逐步递进的项目构成的章节。分别涉及物联网、机器人、机器视觉、语音识别和控制等内容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245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35FBF1-3CB7-4A1D-82AD-BF0A171E5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里程碑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4863F5-9F2F-48BA-A8DC-3A528A9F2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8145" y="1123837"/>
            <a:ext cx="7822623" cy="5120640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ts val="2000"/>
              </a:lnSpc>
            </a:pPr>
            <a:r>
              <a:rPr lang="zh-CN" altLang="en-US" sz="7200" b="1" dirty="0"/>
              <a:t>课程开发：</a:t>
            </a:r>
            <a:endParaRPr lang="en-US" altLang="zh-CN" sz="7200" b="1" dirty="0"/>
          </a:p>
          <a:p>
            <a:pPr>
              <a:lnSpc>
                <a:spcPts val="2000"/>
              </a:lnSpc>
            </a:pPr>
            <a:r>
              <a:rPr lang="en-US" altLang="zh-CN" sz="7200" dirty="0"/>
              <a:t>2019</a:t>
            </a:r>
            <a:r>
              <a:rPr lang="zh-CN" altLang="en-US" sz="7200" dirty="0"/>
              <a:t>年</a:t>
            </a:r>
            <a:r>
              <a:rPr lang="en-US" altLang="zh-CN" sz="7200" dirty="0"/>
              <a:t>8</a:t>
            </a:r>
            <a:r>
              <a:rPr lang="zh-CN" altLang="en-US" sz="7200" dirty="0"/>
              <a:t>月</a:t>
            </a:r>
            <a:r>
              <a:rPr lang="en-US" altLang="zh-CN" sz="7200" dirty="0"/>
              <a:t>31</a:t>
            </a:r>
            <a:r>
              <a:rPr lang="zh-CN" altLang="en-US" sz="7200" dirty="0"/>
              <a:t>号完成前导、第</a:t>
            </a:r>
            <a:r>
              <a:rPr lang="en-US" altLang="zh-CN" sz="7200" dirty="0"/>
              <a:t>1</a:t>
            </a:r>
            <a:r>
              <a:rPr lang="zh-CN" altLang="en-US" sz="7200" dirty="0"/>
              <a:t>、</a:t>
            </a:r>
            <a:r>
              <a:rPr lang="en-US" altLang="zh-CN" sz="7200" dirty="0"/>
              <a:t>3</a:t>
            </a:r>
            <a:r>
              <a:rPr lang="zh-CN" altLang="en-US" sz="7200" dirty="0"/>
              <a:t>、</a:t>
            </a:r>
            <a:r>
              <a:rPr lang="en-US" altLang="zh-CN" sz="7200" dirty="0"/>
              <a:t>4</a:t>
            </a:r>
            <a:r>
              <a:rPr lang="zh-CN" altLang="en-US" sz="7200" dirty="0"/>
              <a:t>、</a:t>
            </a:r>
            <a:r>
              <a:rPr lang="en-US" altLang="zh-CN" sz="7200" dirty="0"/>
              <a:t>5</a:t>
            </a:r>
            <a:r>
              <a:rPr lang="zh-CN" altLang="en-US" sz="7200" dirty="0"/>
              <a:t>、</a:t>
            </a:r>
            <a:r>
              <a:rPr lang="en-US" altLang="zh-CN" sz="7200" dirty="0"/>
              <a:t>6</a:t>
            </a:r>
            <a:r>
              <a:rPr lang="zh-CN" altLang="en-US" sz="7200" dirty="0"/>
              <a:t>章全部的</a:t>
            </a:r>
            <a:r>
              <a:rPr lang="zh-CN" altLang="en-US" sz="7200" b="1" dirty="0"/>
              <a:t>使用文档</a:t>
            </a:r>
            <a:r>
              <a:rPr lang="zh-CN" altLang="en-US" sz="7200" dirty="0"/>
              <a:t>和</a:t>
            </a:r>
            <a:r>
              <a:rPr lang="en-US" altLang="zh-CN" sz="7200" b="1" dirty="0"/>
              <a:t>PPT</a:t>
            </a:r>
            <a:r>
              <a:rPr lang="zh-CN" altLang="en-US" sz="7200" b="1" dirty="0"/>
              <a:t>，学习单和教案</a:t>
            </a:r>
            <a:r>
              <a:rPr lang="zh-CN" altLang="en-US" sz="7200" dirty="0"/>
              <a:t>。</a:t>
            </a:r>
            <a:endParaRPr lang="en-US" altLang="zh-CN" sz="7200" dirty="0"/>
          </a:p>
          <a:p>
            <a:pPr>
              <a:lnSpc>
                <a:spcPts val="2000"/>
              </a:lnSpc>
            </a:pPr>
            <a:endParaRPr lang="en-US" altLang="zh-CN" sz="7200" dirty="0"/>
          </a:p>
          <a:p>
            <a:pPr>
              <a:lnSpc>
                <a:spcPts val="2000"/>
              </a:lnSpc>
            </a:pPr>
            <a:r>
              <a:rPr lang="zh-CN" altLang="en-US" sz="7200" dirty="0"/>
              <a:t>课程完善阶段</a:t>
            </a:r>
            <a:r>
              <a:rPr lang="en-US" altLang="zh-CN" sz="7200" dirty="0"/>
              <a:t>1</a:t>
            </a:r>
            <a:r>
              <a:rPr lang="zh-CN" altLang="en-US" sz="7200" dirty="0"/>
              <a:t>：</a:t>
            </a:r>
            <a:r>
              <a:rPr lang="en-US" altLang="zh-CN" sz="7200" dirty="0"/>
              <a:t>	</a:t>
            </a:r>
          </a:p>
          <a:p>
            <a:pPr>
              <a:lnSpc>
                <a:spcPts val="2000"/>
              </a:lnSpc>
            </a:pPr>
            <a:r>
              <a:rPr lang="en-US" altLang="zh-CN" sz="7200" dirty="0"/>
              <a:t>2019</a:t>
            </a:r>
            <a:r>
              <a:rPr lang="zh-CN" altLang="en-US" sz="7200" dirty="0"/>
              <a:t>年</a:t>
            </a:r>
            <a:r>
              <a:rPr lang="en-US" altLang="zh-CN" sz="7200" dirty="0"/>
              <a:t>9</a:t>
            </a:r>
            <a:r>
              <a:rPr lang="zh-CN" altLang="en-US" sz="7200" dirty="0"/>
              <a:t>月</a:t>
            </a:r>
            <a:r>
              <a:rPr lang="en-US" altLang="zh-CN" sz="7200" dirty="0"/>
              <a:t>1</a:t>
            </a:r>
            <a:r>
              <a:rPr lang="zh-CN" altLang="en-US" sz="7200" dirty="0"/>
              <a:t>日</a:t>
            </a:r>
            <a:r>
              <a:rPr lang="en-US" altLang="zh-CN" sz="7200" dirty="0"/>
              <a:t>——2020</a:t>
            </a:r>
            <a:r>
              <a:rPr lang="zh-CN" altLang="en-US" sz="7200" dirty="0"/>
              <a:t>年</a:t>
            </a:r>
            <a:r>
              <a:rPr lang="en-US" altLang="zh-CN" sz="7200" dirty="0"/>
              <a:t>1</a:t>
            </a:r>
            <a:r>
              <a:rPr lang="zh-CN" altLang="en-US" sz="7200" dirty="0"/>
              <a:t>月</a:t>
            </a:r>
            <a:r>
              <a:rPr lang="en-US" altLang="zh-CN" sz="7200" dirty="0"/>
              <a:t>17</a:t>
            </a:r>
            <a:r>
              <a:rPr lang="zh-CN" altLang="en-US" sz="7200" dirty="0"/>
              <a:t>日（上半学期）</a:t>
            </a:r>
            <a:endParaRPr lang="en-US" altLang="zh-CN" sz="7200" b="1" dirty="0"/>
          </a:p>
          <a:p>
            <a:pPr>
              <a:lnSpc>
                <a:spcPts val="2000"/>
              </a:lnSpc>
            </a:pPr>
            <a:r>
              <a:rPr lang="zh-CN" altLang="en-US" sz="7200" dirty="0"/>
              <a:t>和北师大二附中老师共同挑选课程内容，完成兴趣社团的</a:t>
            </a:r>
            <a:r>
              <a:rPr lang="en-US" altLang="zh-CN" sz="7200" dirty="0"/>
              <a:t>10</a:t>
            </a:r>
            <a:r>
              <a:rPr lang="zh-CN" altLang="en-US" sz="7200" dirty="0"/>
              <a:t>次试用（</a:t>
            </a:r>
            <a:r>
              <a:rPr lang="en-US" altLang="zh-CN" sz="7200" dirty="0"/>
              <a:t>1</a:t>
            </a:r>
            <a:r>
              <a:rPr lang="zh-CN" altLang="en-US" sz="7200" dirty="0"/>
              <a:t>周</a:t>
            </a:r>
            <a:r>
              <a:rPr lang="en-US" altLang="zh-CN" sz="7200" dirty="0"/>
              <a:t>1</a:t>
            </a:r>
            <a:r>
              <a:rPr lang="zh-CN" altLang="en-US" sz="7200" dirty="0"/>
              <a:t>次，每次</a:t>
            </a:r>
            <a:r>
              <a:rPr lang="en-US" altLang="zh-CN" sz="7200" dirty="0"/>
              <a:t>1</a:t>
            </a:r>
            <a:r>
              <a:rPr lang="zh-CN" altLang="en-US" sz="7200" dirty="0"/>
              <a:t>小时），进而善课程。</a:t>
            </a:r>
          </a:p>
          <a:p>
            <a:pPr>
              <a:lnSpc>
                <a:spcPts val="2000"/>
              </a:lnSpc>
            </a:pPr>
            <a:r>
              <a:rPr lang="zh-CN" altLang="en-US" sz="7200" dirty="0"/>
              <a:t>确定</a:t>
            </a:r>
            <a:r>
              <a:rPr lang="en-US" altLang="zh-CN" sz="7200" b="1" dirty="0"/>
              <a:t>16</a:t>
            </a:r>
            <a:r>
              <a:rPr lang="zh-CN" altLang="en-US" sz="7200" b="1" dirty="0"/>
              <a:t>课时</a:t>
            </a:r>
            <a:r>
              <a:rPr lang="zh-CN" altLang="en-US" sz="7200" dirty="0"/>
              <a:t>的核心课程。</a:t>
            </a:r>
          </a:p>
          <a:p>
            <a:pPr>
              <a:lnSpc>
                <a:spcPts val="2000"/>
              </a:lnSpc>
            </a:pPr>
            <a:endParaRPr lang="en-US" altLang="zh-CN" sz="7200" dirty="0"/>
          </a:p>
          <a:p>
            <a:pPr>
              <a:lnSpc>
                <a:spcPts val="2000"/>
              </a:lnSpc>
            </a:pPr>
            <a:endParaRPr lang="en-US" altLang="zh-CN" sz="7200" dirty="0"/>
          </a:p>
          <a:p>
            <a:pPr>
              <a:lnSpc>
                <a:spcPts val="2000"/>
              </a:lnSpc>
            </a:pPr>
            <a:r>
              <a:rPr lang="zh-CN" altLang="en-US" sz="7200" b="1" dirty="0"/>
              <a:t>课程试用：</a:t>
            </a:r>
            <a:endParaRPr lang="en-US" altLang="zh-CN" sz="7200" b="1" dirty="0"/>
          </a:p>
          <a:p>
            <a:pPr>
              <a:lnSpc>
                <a:spcPts val="2000"/>
              </a:lnSpc>
            </a:pPr>
            <a:r>
              <a:rPr lang="en-US" altLang="zh-CN" sz="7200" dirty="0"/>
              <a:t>2019</a:t>
            </a:r>
            <a:r>
              <a:rPr lang="zh-CN" altLang="en-US" sz="7200" dirty="0"/>
              <a:t>年</a:t>
            </a:r>
            <a:r>
              <a:rPr lang="en-US" altLang="zh-CN" sz="7200" dirty="0"/>
              <a:t>12</a:t>
            </a:r>
            <a:r>
              <a:rPr lang="zh-CN" altLang="en-US" sz="7200" dirty="0"/>
              <a:t>月</a:t>
            </a:r>
            <a:r>
              <a:rPr lang="en-US" altLang="zh-CN" sz="7200" dirty="0"/>
              <a:t>1</a:t>
            </a:r>
            <a:r>
              <a:rPr lang="zh-CN" altLang="en-US" sz="7200" dirty="0"/>
              <a:t>号</a:t>
            </a:r>
            <a:r>
              <a:rPr lang="en-US" altLang="zh-CN" sz="7200" dirty="0"/>
              <a:t>——2020</a:t>
            </a:r>
            <a:r>
              <a:rPr lang="zh-CN" altLang="en-US" sz="7200" dirty="0"/>
              <a:t>年</a:t>
            </a:r>
            <a:r>
              <a:rPr lang="en-US" altLang="zh-CN" sz="7200" dirty="0"/>
              <a:t>2</a:t>
            </a:r>
            <a:r>
              <a:rPr lang="zh-CN" altLang="en-US" sz="7200" dirty="0"/>
              <a:t>月</a:t>
            </a:r>
            <a:r>
              <a:rPr lang="en-US" altLang="zh-CN" sz="7200" dirty="0"/>
              <a:t>29</a:t>
            </a:r>
            <a:r>
              <a:rPr lang="zh-CN" altLang="en-US" sz="7200" dirty="0"/>
              <a:t>号</a:t>
            </a:r>
            <a:endParaRPr lang="en-US" altLang="zh-CN" sz="7200" dirty="0"/>
          </a:p>
          <a:p>
            <a:pPr>
              <a:lnSpc>
                <a:spcPts val="2000"/>
              </a:lnSpc>
            </a:pPr>
            <a:r>
              <a:rPr lang="zh-CN" altLang="en-US" sz="7200" dirty="0"/>
              <a:t>在北京八中、景山学校进行核心课程的试用（需要与学校老师协商上课次数）。</a:t>
            </a:r>
            <a:endParaRPr lang="en-US" altLang="zh-CN" sz="7200" dirty="0"/>
          </a:p>
          <a:p>
            <a:pPr>
              <a:lnSpc>
                <a:spcPts val="2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5586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B66246-93A7-4CE8-9EF8-5BC15EC5D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课程结构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297E50C-CBFB-4423-9287-66580B901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335" y="487731"/>
            <a:ext cx="7641032" cy="57341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14F7708-E0D1-4069-9E8E-2225637F2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797" y="327990"/>
            <a:ext cx="7957039" cy="589390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494C995-E28D-4520-A87E-17C47F9EE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3879" y="-4572"/>
            <a:ext cx="6952874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86C4C34-0EBE-4EDA-87FF-D310709B9A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6895" y="4572"/>
            <a:ext cx="77619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0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C4CE4F-6406-489D-998C-967F06454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教学</a:t>
            </a:r>
            <a:r>
              <a:rPr lang="en-US" altLang="zh-CN" dirty="0"/>
              <a:t>PPT</a:t>
            </a:r>
            <a:r>
              <a:rPr lang="zh-CN" altLang="en-US" dirty="0"/>
              <a:t>和学习单、教案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655FC30-EE05-4734-9CC2-E6D136172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749" y="1918837"/>
            <a:ext cx="4072501" cy="301118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C5F96FA-E403-42B3-8F69-ADC337B15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664" y="2604053"/>
            <a:ext cx="4466748" cy="20772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D237A78-CE53-4646-93A1-242CF1CE9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570" y="546652"/>
            <a:ext cx="8365511" cy="576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1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7E9FA5-7945-47EF-B5E8-8814ADC92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课程维护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4878EB-CC9B-4CF3-8A4C-4681DAD7A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538" y="1144384"/>
            <a:ext cx="8033003" cy="45692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8D95D67-D229-426A-973D-4AB3DC5C6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727" y="394729"/>
            <a:ext cx="6482498" cy="57483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682A773-7B70-472F-8F1C-A65BF4CE2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727" y="-4572"/>
            <a:ext cx="5855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2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1D42F0-7963-4B57-810F-7B041D64C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关于第二章</a:t>
            </a:r>
            <a:br>
              <a:rPr lang="en-US" altLang="zh-CN" dirty="0"/>
            </a:br>
            <a:r>
              <a:rPr lang="zh-CN" altLang="en-US" dirty="0"/>
              <a:t>在线机器学习平台</a:t>
            </a:r>
            <a:r>
              <a:rPr lang="en-US" altLang="zh-CN" dirty="0"/>
              <a:t>for kids</a:t>
            </a:r>
            <a:br>
              <a:rPr lang="en-US" altLang="zh-CN" dirty="0"/>
            </a:br>
            <a:r>
              <a:rPr lang="zh-CN" altLang="en-US" dirty="0"/>
              <a:t>（开源）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30C1B46-DE3E-4A89-A506-BD228E504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530" y="791526"/>
            <a:ext cx="7245385" cy="501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898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6D522A5-5F74-4420-B5DF-8890C6E17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312" y="1056999"/>
            <a:ext cx="7302367" cy="505548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C1D42F0-7963-4B57-810F-7B041D64C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关于第二章</a:t>
            </a:r>
            <a:br>
              <a:rPr lang="en-US" altLang="zh-CN" dirty="0"/>
            </a:br>
            <a:r>
              <a:rPr lang="zh-CN" altLang="en-US" dirty="0"/>
              <a:t>在线机器学习平台</a:t>
            </a:r>
            <a:r>
              <a:rPr lang="en-US" altLang="zh-CN" dirty="0"/>
              <a:t>for kids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2414C3-800B-4618-A66E-BD6AAA2D3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784" y="775802"/>
            <a:ext cx="7738895" cy="533668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DB40E69-C87B-4704-B85B-B6FE1A920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261" y="1683362"/>
            <a:ext cx="7850418" cy="39351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1CE4C0E-B37A-4E31-A1BD-5D9A25A0C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261" y="727160"/>
            <a:ext cx="8379068" cy="56273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880EC14-3170-4E46-BE8C-415829176F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6261" y="612522"/>
            <a:ext cx="8202384" cy="53000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3221BCA-060D-4A87-945B-7676E20899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7784" y="1609725"/>
            <a:ext cx="7509834" cy="3510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717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FB4D6F-8717-47F5-9B74-39F08055E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试用评价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55330B-B68E-48EF-955A-4A1D14A66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363" y="237943"/>
            <a:ext cx="7315200" cy="487614"/>
          </a:xfrm>
        </p:spPr>
        <p:txBody>
          <a:bodyPr>
            <a:normAutofit/>
          </a:bodyPr>
          <a:lstStyle/>
          <a:p>
            <a:r>
              <a:rPr lang="zh-CN" altLang="en-US" dirty="0"/>
              <a:t>初中开发科学实践课程 目前大约</a:t>
            </a:r>
            <a:r>
              <a:rPr lang="en-US" altLang="zh-CN" dirty="0"/>
              <a:t>300</a:t>
            </a:r>
            <a:r>
              <a:rPr lang="zh-CN" altLang="en-US" dirty="0"/>
              <a:t>人次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FDFBBF-1E82-4802-BCC0-0D0F2D48F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944" y="725557"/>
            <a:ext cx="3509639" cy="31120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344F0B0-21E1-41D8-9986-D1EB5EF42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944" y="3926397"/>
            <a:ext cx="3509639" cy="19953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65B77E9-78D9-4455-B391-DCE8364D7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7384" y="1501334"/>
            <a:ext cx="3739588" cy="419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2702"/>
      </p:ext>
    </p:extLst>
  </p:cSld>
  <p:clrMapOvr>
    <a:masterClrMapping/>
  </p:clrMapOvr>
</p:sld>
</file>

<file path=ppt/theme/theme1.xml><?xml version="1.0" encoding="utf-8"?>
<a:theme xmlns:a="http://schemas.openxmlformats.org/drawingml/2006/main" name="框架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TM03457475[[fn=框架]]</Template>
  <TotalTime>73</TotalTime>
  <Words>168</Words>
  <Application>Microsoft Office PowerPoint</Application>
  <PresentationFormat>宽屏</PresentationFormat>
  <Paragraphs>33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幼圆</vt:lpstr>
      <vt:lpstr>Corbel</vt:lpstr>
      <vt:lpstr>Wingdings 2</vt:lpstr>
      <vt:lpstr>框架</vt:lpstr>
      <vt:lpstr>人工智能课程汇报</vt:lpstr>
      <vt:lpstr>课程概述</vt:lpstr>
      <vt:lpstr>里程碑</vt:lpstr>
      <vt:lpstr>课程结构</vt:lpstr>
      <vt:lpstr>教学PPT和学习单、教案</vt:lpstr>
      <vt:lpstr>课程维护</vt:lpstr>
      <vt:lpstr>关于第二章 在线机器学习平台for kids （开源）</vt:lpstr>
      <vt:lpstr>关于第二章 在线机器学习平台for kids</vt:lpstr>
      <vt:lpstr>试用评价</vt:lpstr>
      <vt:lpstr>PowerPoint 演示文稿</vt:lpstr>
      <vt:lpstr>试用评价</vt:lpstr>
      <vt:lpstr>试用评价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人工智能课程汇报</dc:title>
  <dc:creator>niji sakai</dc:creator>
  <cp:lastModifiedBy>niji sakai</cp:lastModifiedBy>
  <cp:revision>33</cp:revision>
  <dcterms:created xsi:type="dcterms:W3CDTF">2019-08-31T08:54:57Z</dcterms:created>
  <dcterms:modified xsi:type="dcterms:W3CDTF">2019-09-01T05:18:52Z</dcterms:modified>
</cp:coreProperties>
</file>